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xlsx" ContentType="application/vnd.openxmlformats-officedocument.spreadsheetml.sheet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1" r:id="rId1"/>
  </p:sldMasterIdLst>
  <p:notesMasterIdLst>
    <p:notesMasterId r:id="rId15"/>
  </p:notesMasterIdLst>
  <p:sldIdLst>
    <p:sldId id="256" r:id="rId2"/>
    <p:sldId id="258" r:id="rId3"/>
    <p:sldId id="270" r:id="rId4"/>
    <p:sldId id="271" r:id="rId5"/>
    <p:sldId id="272" r:id="rId6"/>
    <p:sldId id="273" r:id="rId7"/>
    <p:sldId id="264" r:id="rId8"/>
    <p:sldId id="274" r:id="rId9"/>
    <p:sldId id="275" r:id="rId10"/>
    <p:sldId id="263" r:id="rId11"/>
    <p:sldId id="266" r:id="rId12"/>
    <p:sldId id="267" r:id="rId13"/>
    <p:sldId id="27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D53B"/>
    <a:srgbClr val="E5B13B"/>
    <a:srgbClr val="E5B1FF"/>
    <a:srgbClr val="5D6C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12"/>
  </p:normalViewPr>
  <p:slideViewPr>
    <p:cSldViewPr snapToGrid="0" snapToObjects="1">
      <p:cViewPr>
        <p:scale>
          <a:sx n="94" d="100"/>
          <a:sy n="94" d="100"/>
        </p:scale>
        <p:origin x="-80" y="-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766153815600292"/>
          <c:y val="0.0"/>
          <c:w val="0.900260836922081"/>
          <c:h val="0.93615721502563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Issues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Diana</c:v>
                </c:pt>
                <c:pt idx="1">
                  <c:v>Clint</c:v>
                </c:pt>
                <c:pt idx="2">
                  <c:v>Tony</c:v>
                </c:pt>
                <c:pt idx="3">
                  <c:v>Jon</c:v>
                </c:pt>
                <c:pt idx="4">
                  <c:v>Jamie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23.0</c:v>
                </c:pt>
                <c:pt idx="1">
                  <c:v>3.0</c:v>
                </c:pt>
                <c:pt idx="2">
                  <c:v>2.0</c:v>
                </c:pt>
                <c:pt idx="3">
                  <c:v>9.0</c:v>
                </c:pt>
                <c:pt idx="4">
                  <c:v>13.0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Unit Tests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Diana</c:v>
                </c:pt>
                <c:pt idx="1">
                  <c:v>Clint</c:v>
                </c:pt>
                <c:pt idx="2">
                  <c:v>Tony</c:v>
                </c:pt>
                <c:pt idx="3">
                  <c:v>Jon</c:v>
                </c:pt>
                <c:pt idx="4">
                  <c:v>Jamie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5.0</c:v>
                </c:pt>
                <c:pt idx="1">
                  <c:v>3.0</c:v>
                </c:pt>
                <c:pt idx="2">
                  <c:v>2.0</c:v>
                </c:pt>
                <c:pt idx="3">
                  <c:v>38.0</c:v>
                </c:pt>
                <c:pt idx="4">
                  <c:v>4.0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Commits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Diana</c:v>
                </c:pt>
                <c:pt idx="1">
                  <c:v>Clint</c:v>
                </c:pt>
                <c:pt idx="2">
                  <c:v>Tony</c:v>
                </c:pt>
                <c:pt idx="3">
                  <c:v>Jon</c:v>
                </c:pt>
                <c:pt idx="4">
                  <c:v>Jamie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89.0</c:v>
                </c:pt>
                <c:pt idx="1">
                  <c:v>85.0</c:v>
                </c:pt>
                <c:pt idx="2">
                  <c:v>32.0</c:v>
                </c:pt>
                <c:pt idx="3">
                  <c:v>49.0</c:v>
                </c:pt>
                <c:pt idx="4">
                  <c:v>15.0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144043832"/>
        <c:axId val="2140050376"/>
      </c:barChart>
      <c:catAx>
        <c:axId val="21440438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0050376"/>
        <c:crosses val="autoZero"/>
        <c:auto val="1"/>
        <c:lblAlgn val="ctr"/>
        <c:lblOffset val="100"/>
        <c:noMultiLvlLbl val="0"/>
      </c:catAx>
      <c:valAx>
        <c:axId val="2140050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4043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layout>
        <c:manualLayout>
          <c:xMode val="edge"/>
          <c:yMode val="edge"/>
          <c:x val="0.843173598655087"/>
          <c:y val="0.0158154613776886"/>
          <c:w val="0.148251905631036"/>
          <c:h val="0.314706096009398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5C7FBD-F0D0-F542-9B4E-B979E6BABA76}" type="datetimeFigureOut">
              <a:rPr lang="en-US" smtClean="0"/>
              <a:t>5/2/16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C3A2C1-5785-D844-8F33-953AFF8D9D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91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C3A2C1-5785-D844-8F33-953AFF8D9D9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183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15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665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0648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925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880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909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147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37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704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610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071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503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397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swewars.me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www.swapi.co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63243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11000" dirty="0" err="1" smtClean="0">
                <a:solidFill>
                  <a:srgbClr val="E5D53B"/>
                </a:solidFill>
                <a:latin typeface="SF Distant Galaxy AltOutline"/>
                <a:cs typeface="SF Distant Galaxy AltOutline"/>
              </a:rPr>
              <a:t>SWEWars</a:t>
            </a:r>
            <a:endParaRPr lang="en-US" sz="11000" dirty="0">
              <a:solidFill>
                <a:srgbClr val="E5D53B"/>
              </a:solidFill>
              <a:latin typeface="SF Distant Galaxy AltOutline"/>
              <a:cs typeface="SF Distant Galaxy AltOutline"/>
            </a:endParaRPr>
          </a:p>
        </p:txBody>
      </p:sp>
    </p:spTree>
    <p:extLst>
      <p:ext uri="{BB962C8B-B14F-4D97-AF65-F5344CB8AC3E}">
        <p14:creationId xmlns:p14="http://schemas.microsoft.com/office/powerpoint/2010/main" val="1789809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individual Statistics</a:t>
            </a:r>
            <a:endParaRPr lang="en-US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895124929"/>
              </p:ext>
            </p:extLst>
          </p:nvPr>
        </p:nvGraphicFramePr>
        <p:xfrm>
          <a:off x="1517715" y="1690688"/>
          <a:ext cx="9063872" cy="5000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27931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Return of the </a:t>
            </a:r>
            <a:r>
              <a:rPr lang="en-US" dirty="0" err="1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Api</a:t>
            </a:r>
            <a:r>
              <a:rPr lang="en-US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 Critique</a:t>
            </a:r>
            <a:endParaRPr lang="en-US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numCol="1">
            <a:normAutofit/>
          </a:bodyPr>
          <a:lstStyle/>
          <a:p>
            <a:r>
              <a:rPr lang="en-US" sz="26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What did we do well?</a:t>
            </a:r>
          </a:p>
          <a:p>
            <a:pPr lvl="1"/>
            <a:r>
              <a:rPr lang="en-US" sz="2200" dirty="0" smtClean="0"/>
              <a:t>UI</a:t>
            </a:r>
          </a:p>
          <a:p>
            <a:pPr lvl="1"/>
            <a:r>
              <a:rPr lang="en-US" sz="2200" dirty="0" smtClean="0"/>
              <a:t>Clean API calls</a:t>
            </a:r>
          </a:p>
          <a:p>
            <a:pPr lvl="1"/>
            <a:r>
              <a:rPr lang="en-US" sz="2200" dirty="0" smtClean="0"/>
              <a:t>Database design</a:t>
            </a:r>
          </a:p>
          <a:p>
            <a:r>
              <a:rPr lang="en-US" sz="26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What did we learn?</a:t>
            </a:r>
          </a:p>
          <a:p>
            <a:pPr lvl="1"/>
            <a:r>
              <a:rPr lang="en-US" sz="2200" dirty="0" smtClean="0"/>
              <a:t>How to use AngularJS</a:t>
            </a:r>
          </a:p>
          <a:p>
            <a:pPr lvl="1"/>
            <a:r>
              <a:rPr lang="en-US" sz="2200" dirty="0" smtClean="0"/>
              <a:t>How to use </a:t>
            </a:r>
            <a:r>
              <a:rPr lang="en-US" sz="2200" dirty="0" err="1" smtClean="0"/>
              <a:t>SQLAlchemy</a:t>
            </a:r>
            <a:endParaRPr lang="en-US" sz="2200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What can we do better?</a:t>
            </a:r>
          </a:p>
          <a:p>
            <a:pPr lvl="1"/>
            <a:r>
              <a:rPr lang="en-US" sz="2200" dirty="0"/>
              <a:t>Not have all attributes as strings</a:t>
            </a:r>
          </a:p>
          <a:p>
            <a:pPr lvl="1"/>
            <a:r>
              <a:rPr lang="en-US" sz="2200" dirty="0"/>
              <a:t>Not include descriptions in search</a:t>
            </a:r>
          </a:p>
          <a:p>
            <a:pPr lvl="1"/>
            <a:r>
              <a:rPr lang="en-US" sz="2200" dirty="0"/>
              <a:t>Go back to same page when clicking on a model</a:t>
            </a:r>
          </a:p>
          <a:p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What puzzles us?</a:t>
            </a:r>
          </a:p>
          <a:p>
            <a:pPr lvl="1"/>
            <a:r>
              <a:rPr lang="en-US" sz="2200" dirty="0" err="1"/>
              <a:t>Docker</a:t>
            </a:r>
            <a:endParaRPr lang="en-US" sz="2200" dirty="0"/>
          </a:p>
          <a:p>
            <a:pPr lvl="1"/>
            <a:r>
              <a:rPr lang="en-US" sz="2200" dirty="0"/>
              <a:t>Search incompatibilities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070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ComProdb</a:t>
            </a:r>
            <a:r>
              <a:rPr lang="en-US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 Critique</a:t>
            </a:r>
            <a:endParaRPr lang="en-US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8369"/>
            <a:ext cx="8825659" cy="465206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What did </a:t>
            </a: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they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do well</a:t>
            </a: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?</a:t>
            </a:r>
          </a:p>
          <a:p>
            <a:pPr lvl="1"/>
            <a:r>
              <a:rPr lang="en-US" dirty="0" smtClean="0"/>
              <a:t>Clean design</a:t>
            </a:r>
          </a:p>
          <a:p>
            <a:pPr lvl="1"/>
            <a:r>
              <a:rPr lang="en-US" dirty="0" smtClean="0"/>
              <a:t>Easy to navigate</a:t>
            </a:r>
            <a:endParaRPr lang="en-US" dirty="0"/>
          </a:p>
          <a:p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What did </a:t>
            </a: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we learn from their website?</a:t>
            </a:r>
          </a:p>
          <a:p>
            <a:pPr lvl="1"/>
            <a:r>
              <a:rPr lang="en-US" dirty="0" smtClean="0"/>
              <a:t>Competitive programming is intense</a:t>
            </a:r>
          </a:p>
          <a:p>
            <a:pPr lvl="1"/>
            <a:r>
              <a:rPr lang="en-US" dirty="0" smtClean="0"/>
              <a:t>Has (gained/lost) interest in recent years</a:t>
            </a:r>
            <a:endParaRPr lang="en-US" dirty="0"/>
          </a:p>
          <a:p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What can </a:t>
            </a: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they </a:t>
            </a:r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do better</a:t>
            </a: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?</a:t>
            </a:r>
          </a:p>
          <a:p>
            <a:pPr lvl="1"/>
            <a:r>
              <a:rPr lang="en-US" dirty="0" smtClean="0"/>
              <a:t>Specific problems and contests could have more detail</a:t>
            </a:r>
          </a:p>
          <a:p>
            <a:pPr lvl="1"/>
            <a:r>
              <a:rPr lang="en-US" dirty="0" smtClean="0"/>
              <a:t>Apiary wasn’t updated</a:t>
            </a:r>
          </a:p>
          <a:p>
            <a:pPr lvl="1"/>
            <a:r>
              <a:rPr lang="en-US" dirty="0" smtClean="0"/>
              <a:t>More interesting UI</a:t>
            </a:r>
            <a:endParaRPr lang="en-US" dirty="0"/>
          </a:p>
          <a:p>
            <a:r>
              <a:rPr lang="en-US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What puzzles </a:t>
            </a:r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us about their website?</a:t>
            </a:r>
          </a:p>
          <a:p>
            <a:pPr lvl="1"/>
            <a:r>
              <a:rPr lang="en-US" dirty="0" smtClean="0"/>
              <a:t>Why does table loading stall sometimes?</a:t>
            </a:r>
          </a:p>
        </p:txBody>
      </p:sp>
    </p:spTree>
    <p:extLst>
      <p:ext uri="{BB962C8B-B14F-4D97-AF65-F5344CB8AC3E}">
        <p14:creationId xmlns:p14="http://schemas.microsoft.com/office/powerpoint/2010/main" val="421746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492" y="2770235"/>
            <a:ext cx="10515600" cy="1325563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rgbClr val="E5D53B"/>
                </a:solidFill>
                <a:latin typeface="StarJedi Special Edition"/>
                <a:cs typeface="StarJedi Special Edition"/>
              </a:rPr>
              <a:t>q</a:t>
            </a:r>
            <a:r>
              <a:rPr lang="en-US" sz="8000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uestions?</a:t>
            </a:r>
            <a:endParaRPr lang="en-US" sz="8000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pic>
        <p:nvPicPr>
          <p:cNvPr id="3" name="Picture 2" descr="d1028413605539.56275eb7a713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553" y="3122288"/>
            <a:ext cx="3274799" cy="409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582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76953" y="3631413"/>
            <a:ext cx="1598794" cy="468924"/>
          </a:xfrm>
        </p:spPr>
        <p:txBody>
          <a:bodyPr/>
          <a:lstStyle/>
          <a:p>
            <a:r>
              <a:rPr lang="en-US" dirty="0" smtClean="0">
                <a:solidFill>
                  <a:srgbClr val="BDD7EE"/>
                </a:solidFill>
              </a:rPr>
              <a:t>Diana Ruth</a:t>
            </a:r>
            <a:endParaRPr lang="en-US" dirty="0">
              <a:solidFill>
                <a:srgbClr val="BDD7EE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26280" y="3652277"/>
            <a:ext cx="1953148" cy="488298"/>
          </a:xfrm>
        </p:spPr>
        <p:txBody>
          <a:bodyPr/>
          <a:lstStyle/>
          <a:p>
            <a:r>
              <a:rPr lang="en-US" dirty="0">
                <a:solidFill>
                  <a:srgbClr val="BDD7EE"/>
                </a:solidFill>
              </a:rPr>
              <a:t>Clint </a:t>
            </a:r>
            <a:r>
              <a:rPr lang="en-US" dirty="0" err="1">
                <a:solidFill>
                  <a:srgbClr val="BDD7EE"/>
                </a:solidFill>
              </a:rPr>
              <a:t>Ascencio</a:t>
            </a:r>
            <a:endParaRPr lang="en-US" dirty="0">
              <a:solidFill>
                <a:srgbClr val="BDD7EE"/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19"/>
          </p:nvPr>
        </p:nvSpPr>
        <p:spPr>
          <a:xfrm>
            <a:off x="2686373" y="4110704"/>
            <a:ext cx="1893055" cy="2028534"/>
          </a:xfrm>
        </p:spPr>
        <p:txBody>
          <a:bodyPr>
            <a:noAutofit/>
          </a:bodyPr>
          <a:lstStyle/>
          <a:p>
            <a:pPr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Senior</a:t>
            </a:r>
          </a:p>
          <a:p>
            <a:pPr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Hometown: </a:t>
            </a:r>
            <a:r>
              <a:rPr lang="en-US" sz="1200" b="1" dirty="0" smtClean="0"/>
              <a:t>Austin</a:t>
            </a:r>
            <a:r>
              <a:rPr lang="en-US" sz="1200" b="1" dirty="0" smtClean="0"/>
              <a:t>, TX</a:t>
            </a:r>
            <a:endParaRPr lang="en-US" sz="1200" b="1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Fun Fact: is </a:t>
            </a:r>
            <a:r>
              <a:rPr lang="en-US" sz="1200" b="1" dirty="0" smtClean="0"/>
              <a:t>a vampire</a:t>
            </a:r>
            <a:endParaRPr lang="en-US" sz="1200" b="1" dirty="0"/>
          </a:p>
          <a:p>
            <a:pPr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 smtClean="0"/>
              <a:t>Responsibilities:</a:t>
            </a:r>
          </a:p>
          <a:p>
            <a:pPr marL="461963" lvl="1" indent="-179388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Docker/Carina</a:t>
            </a:r>
            <a:endParaRPr lang="en-US" sz="900" b="1" dirty="0"/>
          </a:p>
          <a:p>
            <a:pPr marL="461963" lvl="1" indent="-179388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Created </a:t>
            </a:r>
            <a:r>
              <a:rPr lang="en-US" sz="900" b="1" dirty="0"/>
              <a:t>Models</a:t>
            </a:r>
          </a:p>
          <a:p>
            <a:pPr marL="461963" lvl="1" indent="-179388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/>
              <a:t>Populated </a:t>
            </a:r>
            <a:r>
              <a:rPr lang="en-US" sz="900" b="1" dirty="0" smtClean="0"/>
              <a:t>Database</a:t>
            </a:r>
          </a:p>
          <a:p>
            <a:pPr marL="461963" lvl="1" indent="-179388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Implemented API</a:t>
            </a:r>
            <a:endParaRPr lang="en-US" sz="900" b="1" dirty="0"/>
          </a:p>
          <a:p>
            <a:pPr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050" b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156551" y="3573461"/>
            <a:ext cx="1733494" cy="576262"/>
          </a:xfrm>
        </p:spPr>
        <p:txBody>
          <a:bodyPr/>
          <a:lstStyle/>
          <a:p>
            <a:r>
              <a:rPr lang="en-US" dirty="0" smtClean="0">
                <a:solidFill>
                  <a:srgbClr val="BDD7EE"/>
                </a:solidFill>
              </a:rPr>
              <a:t>Tony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Serino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0"/>
          </p:nvPr>
        </p:nvSpPr>
        <p:spPr>
          <a:xfrm>
            <a:off x="5094688" y="4137578"/>
            <a:ext cx="1985083" cy="2005681"/>
          </a:xfrm>
        </p:spPr>
        <p:txBody>
          <a:bodyPr>
            <a:noAutofit/>
          </a:bodyPr>
          <a:lstStyle/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Senior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Hometown: Austin, TX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Fun Fact: Once killed a man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Responsibilities:</a:t>
            </a:r>
          </a:p>
          <a:p>
            <a:pPr marL="461963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/>
              <a:t>Docker/Carina</a:t>
            </a:r>
          </a:p>
          <a:p>
            <a:pPr marL="461963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/>
              <a:t>Created Models</a:t>
            </a:r>
          </a:p>
          <a:p>
            <a:pPr marL="461963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/>
              <a:t>Populated </a:t>
            </a:r>
            <a:r>
              <a:rPr lang="en-US" sz="900" b="1" dirty="0" smtClean="0"/>
              <a:t>Database</a:t>
            </a:r>
          </a:p>
          <a:p>
            <a:pPr marL="461963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Implemented API</a:t>
            </a:r>
            <a:endParaRPr lang="en-US" sz="900" b="1" dirty="0"/>
          </a:p>
          <a:p>
            <a:pPr marL="628650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050" b="1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050" b="1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050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60" y="1800943"/>
            <a:ext cx="1829581" cy="184015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373" y="1800943"/>
            <a:ext cx="1843291" cy="184329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688" y="1804964"/>
            <a:ext cx="1857220" cy="184329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2982" y="1804964"/>
            <a:ext cx="1847313" cy="1847313"/>
          </a:xfrm>
          <a:prstGeom prst="rect">
            <a:avLst/>
          </a:prstGeom>
        </p:spPr>
      </p:pic>
      <p:sp>
        <p:nvSpPr>
          <p:cNvPr id="20" name="Text Placeholder 9"/>
          <p:cNvSpPr txBox="1">
            <a:spLocks/>
          </p:cNvSpPr>
          <p:nvPr/>
        </p:nvSpPr>
        <p:spPr>
          <a:xfrm>
            <a:off x="7557196" y="4114726"/>
            <a:ext cx="2008602" cy="2005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Senior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Hometown: Seoul, South Korea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Fun Fact: </a:t>
            </a:r>
            <a:r>
              <a:rPr lang="en-US" sz="1200" b="1" dirty="0" smtClean="0"/>
              <a:t>Once saved a puppy from a burning building</a:t>
            </a:r>
            <a:endParaRPr lang="en-US" sz="1200" b="1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Responsibilities:</a:t>
            </a:r>
          </a:p>
          <a:p>
            <a:pPr marL="461963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Unit </a:t>
            </a:r>
            <a:r>
              <a:rPr lang="en-US" sz="900" b="1" dirty="0"/>
              <a:t>Tests</a:t>
            </a:r>
          </a:p>
          <a:p>
            <a:pPr marL="461963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/>
              <a:t>Set up Database</a:t>
            </a:r>
          </a:p>
          <a:p>
            <a:pPr marL="461963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/>
              <a:t>Search </a:t>
            </a:r>
            <a:r>
              <a:rPr lang="en-US" sz="900" b="1" dirty="0" smtClean="0"/>
              <a:t>Functionality</a:t>
            </a:r>
          </a:p>
          <a:p>
            <a:pPr marL="461963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Set up </a:t>
            </a:r>
            <a:r>
              <a:rPr lang="en-US" sz="900" b="1" dirty="0" err="1" smtClean="0"/>
              <a:t>Docker</a:t>
            </a:r>
            <a:endParaRPr lang="en-US" sz="900" b="1" dirty="0" smtClean="0"/>
          </a:p>
          <a:p>
            <a:pPr marL="461963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Technical Writer</a:t>
            </a:r>
            <a:endParaRPr lang="en-US" sz="900" b="1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050" b="1" dirty="0"/>
          </a:p>
        </p:txBody>
      </p:sp>
      <p:sp>
        <p:nvSpPr>
          <p:cNvPr id="21" name="Text Placeholder 5"/>
          <p:cNvSpPr txBox="1">
            <a:spLocks/>
          </p:cNvSpPr>
          <p:nvPr/>
        </p:nvSpPr>
        <p:spPr>
          <a:xfrm>
            <a:off x="7905413" y="3528017"/>
            <a:ext cx="1202450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i="0" kern="120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Jon Lim</a:t>
            </a:r>
            <a:endParaRPr lang="en-US" dirty="0"/>
          </a:p>
        </p:txBody>
      </p:sp>
      <p:sp>
        <p:nvSpPr>
          <p:cNvPr id="22" name="Text Placeholder 5"/>
          <p:cNvSpPr txBox="1">
            <a:spLocks/>
          </p:cNvSpPr>
          <p:nvPr/>
        </p:nvSpPr>
        <p:spPr>
          <a:xfrm>
            <a:off x="9861732" y="3553648"/>
            <a:ext cx="2078702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i="0" kern="120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BDD7EE"/>
                </a:solidFill>
              </a:rPr>
              <a:t>Jamie Barbosa</a:t>
            </a:r>
            <a:endParaRPr lang="en-US" dirty="0">
              <a:solidFill>
                <a:srgbClr val="BDD7EE"/>
              </a:solidFill>
            </a:endParaRPr>
          </a:p>
        </p:txBody>
      </p:sp>
      <p:sp>
        <p:nvSpPr>
          <p:cNvPr id="23" name="Text Placeholder 9"/>
          <p:cNvSpPr txBox="1">
            <a:spLocks/>
          </p:cNvSpPr>
          <p:nvPr/>
        </p:nvSpPr>
        <p:spPr>
          <a:xfrm>
            <a:off x="9980613" y="4129910"/>
            <a:ext cx="1857221" cy="20056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Senior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Hometown: Schertz, TX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Fun Fact: Was a B</a:t>
            </a:r>
            <a:r>
              <a:rPr lang="en-US" sz="1200" b="1" dirty="0" smtClean="0"/>
              <a:t>roadway </a:t>
            </a:r>
            <a:r>
              <a:rPr lang="en-US" sz="1200" b="1" dirty="0"/>
              <a:t>actress in a past life</a:t>
            </a:r>
          </a:p>
          <a:p>
            <a:pPr marL="17145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/>
              <a:t>Responsibilities:</a:t>
            </a:r>
          </a:p>
          <a:p>
            <a:pPr marL="628650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Tech. report</a:t>
            </a:r>
            <a:endParaRPr lang="en-US" sz="900" b="1" dirty="0"/>
          </a:p>
          <a:p>
            <a:pPr marL="628650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/>
              <a:t>Front End with AngularJS</a:t>
            </a:r>
          </a:p>
          <a:p>
            <a:pPr marL="628650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/>
              <a:t>Exercised other group’s </a:t>
            </a:r>
            <a:r>
              <a:rPr lang="en-US" sz="900" b="1" dirty="0" smtClean="0"/>
              <a:t>API</a:t>
            </a:r>
          </a:p>
          <a:p>
            <a:pPr marL="628650" lvl="1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Search Functionality</a:t>
            </a:r>
            <a:endParaRPr lang="en-US" sz="9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60"/>
          <a:stretch/>
        </p:blipFill>
        <p:spPr>
          <a:xfrm>
            <a:off x="9980612" y="1800943"/>
            <a:ext cx="1959821" cy="1886903"/>
          </a:xfrm>
          <a:prstGeom prst="rect">
            <a:avLst/>
          </a:prstGeom>
        </p:spPr>
      </p:pic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784156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Group members</a:t>
            </a:r>
            <a:endParaRPr lang="en-US" sz="4400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sp>
        <p:nvSpPr>
          <p:cNvPr id="25" name="Text Placeholder 8"/>
          <p:cNvSpPr txBox="1">
            <a:spLocks/>
          </p:cNvSpPr>
          <p:nvPr/>
        </p:nvSpPr>
        <p:spPr>
          <a:xfrm>
            <a:off x="208426" y="4100984"/>
            <a:ext cx="2291111" cy="202853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 smtClean="0"/>
              <a:t>Non-graduating Senior</a:t>
            </a:r>
          </a:p>
          <a:p>
            <a:pPr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 smtClean="0"/>
              <a:t>EE/CS Double Major</a:t>
            </a:r>
          </a:p>
          <a:p>
            <a:pPr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 smtClean="0"/>
              <a:t>Hometown: Alpharetta, GA</a:t>
            </a:r>
          </a:p>
          <a:p>
            <a:pPr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 smtClean="0"/>
              <a:t>Fun Fact: has a half-corgi     </a:t>
            </a:r>
          </a:p>
          <a:p>
            <a:pPr>
              <a:spcBef>
                <a:spcPts val="0"/>
              </a:spcBef>
            </a:pPr>
            <a:r>
              <a:rPr lang="en-US" sz="1200" b="1" dirty="0"/>
              <a:t> </a:t>
            </a:r>
            <a:r>
              <a:rPr lang="en-US" sz="1200" b="1" dirty="0" smtClean="0"/>
              <a:t>       named Ritz</a:t>
            </a:r>
          </a:p>
          <a:p>
            <a:pPr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200" b="1" dirty="0" smtClean="0"/>
              <a:t>Responsibilities:</a:t>
            </a:r>
          </a:p>
          <a:p>
            <a:pPr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UI</a:t>
            </a:r>
          </a:p>
          <a:p>
            <a:pPr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Angular/JS</a:t>
            </a:r>
          </a:p>
          <a:p>
            <a:pPr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900" b="1" dirty="0" smtClean="0"/>
              <a:t>External Database Scraping</a:t>
            </a:r>
          </a:p>
          <a:p>
            <a:pPr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900" b="1" dirty="0"/>
          </a:p>
        </p:txBody>
      </p:sp>
    </p:spTree>
    <p:extLst>
      <p:ext uri="{BB962C8B-B14F-4D97-AF65-F5344CB8AC3E}">
        <p14:creationId xmlns:p14="http://schemas.microsoft.com/office/powerpoint/2010/main" val="547106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About</a:t>
            </a:r>
            <a:endParaRPr lang="en-US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BDD7EE"/>
                </a:solidFill>
              </a:rPr>
              <a:t>Shows Star Wars information and relationships</a:t>
            </a:r>
          </a:p>
          <a:p>
            <a:pPr lvl="1"/>
            <a:r>
              <a:rPr lang="en-US" sz="2000" dirty="0" smtClean="0"/>
              <a:t>People</a:t>
            </a:r>
          </a:p>
          <a:p>
            <a:pPr lvl="1"/>
            <a:r>
              <a:rPr lang="en-US" sz="2000" dirty="0" smtClean="0"/>
              <a:t>Planets</a:t>
            </a:r>
          </a:p>
          <a:p>
            <a:pPr lvl="1"/>
            <a:r>
              <a:rPr lang="en-US" sz="2000" dirty="0" smtClean="0"/>
              <a:t>Species</a:t>
            </a:r>
          </a:p>
          <a:p>
            <a:r>
              <a:rPr lang="en-US" sz="2400" b="1" dirty="0" smtClean="0">
                <a:solidFill>
                  <a:srgbClr val="BDD7EE"/>
                </a:solidFill>
              </a:rPr>
              <a:t>Intended users: Star Wars lovers &amp; nerds</a:t>
            </a:r>
            <a:endParaRPr lang="en-US" sz="2400" b="1" dirty="0">
              <a:solidFill>
                <a:srgbClr val="BDD7E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497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Data Collection</a:t>
            </a:r>
            <a:endParaRPr lang="en-US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SWAPI</a:t>
            </a:r>
            <a:endParaRPr lang="en-US" b="1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lvl="1"/>
            <a:r>
              <a:rPr lang="en-US" dirty="0"/>
              <a:t>Scraped basic data about each person, planet, &amp; species</a:t>
            </a:r>
          </a:p>
          <a:p>
            <a:pPr lvl="1"/>
            <a:r>
              <a:rPr lang="en-US" dirty="0"/>
              <a:t>Also gave us misc. info: climate, hair color, height, gravity, </a:t>
            </a:r>
            <a:r>
              <a:rPr lang="en-US" dirty="0" smtClean="0"/>
              <a:t>etc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b="1" dirty="0" err="1" smtClean="0">
                <a:solidFill>
                  <a:srgbClr val="BDD7EE"/>
                </a:solidFill>
              </a:rPr>
              <a:t>Wookieepedia</a:t>
            </a:r>
            <a:endParaRPr lang="en-US" b="1" dirty="0" smtClean="0">
              <a:solidFill>
                <a:srgbClr val="BDD7EE"/>
              </a:solidFill>
            </a:endParaRPr>
          </a:p>
          <a:p>
            <a:pPr lvl="1"/>
            <a:r>
              <a:rPr lang="en-US" dirty="0" smtClean="0"/>
              <a:t>Intended to use their API, but we didn’t realize it was outdated and difficult to use</a:t>
            </a:r>
          </a:p>
          <a:p>
            <a:pPr lvl="1"/>
            <a:r>
              <a:rPr lang="en-US" dirty="0" smtClean="0"/>
              <a:t>Manually scraped images and descriptions for each model and added to programmatically collected data</a:t>
            </a:r>
          </a:p>
          <a:p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173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api</a:t>
            </a:r>
            <a:endParaRPr lang="en-US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numCol="1" spcCol="1371600">
            <a:normAutofit/>
          </a:bodyPr>
          <a:lstStyle/>
          <a:p>
            <a:r>
              <a:rPr lang="en-US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Lists</a:t>
            </a:r>
          </a:p>
          <a:p>
            <a:pPr lvl="1"/>
            <a:r>
              <a:rPr lang="en-US" dirty="0" smtClean="0"/>
              <a:t>/</a:t>
            </a:r>
            <a:r>
              <a:rPr lang="en-US" dirty="0" err="1" smtClean="0"/>
              <a:t>get_people</a:t>
            </a:r>
            <a:endParaRPr lang="en-US" dirty="0" smtClean="0"/>
          </a:p>
          <a:p>
            <a:pPr lvl="1"/>
            <a:r>
              <a:rPr lang="en-US" dirty="0" smtClean="0"/>
              <a:t>/</a:t>
            </a:r>
            <a:r>
              <a:rPr lang="en-US" dirty="0" err="1" smtClean="0"/>
              <a:t>get_planets</a:t>
            </a:r>
            <a:endParaRPr lang="en-US" dirty="0" smtClean="0"/>
          </a:p>
          <a:p>
            <a:pPr lvl="1"/>
            <a:r>
              <a:rPr lang="en-US" dirty="0" smtClean="0"/>
              <a:t>/</a:t>
            </a:r>
            <a:r>
              <a:rPr lang="en-US" dirty="0" err="1" smtClean="0"/>
              <a:t>get_species</a:t>
            </a:r>
            <a:endParaRPr lang="en-US" dirty="0" smtClean="0"/>
          </a:p>
          <a:p>
            <a:r>
              <a:rPr lang="en-US" b="1" dirty="0" smtClean="0">
                <a:solidFill>
                  <a:srgbClr val="BDD7EE"/>
                </a:solidFill>
              </a:rPr>
              <a:t>Individual</a:t>
            </a:r>
            <a:endParaRPr lang="en-US" b="1" dirty="0">
              <a:solidFill>
                <a:srgbClr val="BDD7EE"/>
              </a:solidFill>
            </a:endParaRPr>
          </a:p>
          <a:p>
            <a:pPr lvl="1"/>
            <a:r>
              <a:rPr lang="en-US" dirty="0" smtClean="0"/>
              <a:t>/</a:t>
            </a:r>
            <a:r>
              <a:rPr lang="en-US" dirty="0" err="1" smtClean="0"/>
              <a:t>get_person</a:t>
            </a:r>
            <a:r>
              <a:rPr lang="en-US" dirty="0" smtClean="0"/>
              <a:t>/{ID}</a:t>
            </a:r>
          </a:p>
          <a:p>
            <a:pPr lvl="1"/>
            <a:r>
              <a:rPr lang="en-US" dirty="0"/>
              <a:t>/</a:t>
            </a:r>
            <a:r>
              <a:rPr lang="en-US" dirty="0" err="1" smtClean="0"/>
              <a:t>get_planet</a:t>
            </a:r>
            <a:r>
              <a:rPr lang="en-US" dirty="0" smtClean="0"/>
              <a:t>/{</a:t>
            </a:r>
            <a:r>
              <a:rPr lang="en-US" dirty="0"/>
              <a:t>ID</a:t>
            </a:r>
            <a:r>
              <a:rPr lang="en-US" dirty="0" smtClean="0"/>
              <a:t>}</a:t>
            </a:r>
          </a:p>
          <a:p>
            <a:pPr lvl="1"/>
            <a:r>
              <a:rPr lang="en-US" dirty="0"/>
              <a:t>/</a:t>
            </a:r>
            <a:r>
              <a:rPr lang="en-US" dirty="0" err="1" smtClean="0"/>
              <a:t>get_s</a:t>
            </a:r>
            <a:r>
              <a:rPr lang="en-US" dirty="0" smtClean="0"/>
              <a:t>/{</a:t>
            </a:r>
            <a:r>
              <a:rPr lang="en-US" dirty="0"/>
              <a:t>ID</a:t>
            </a:r>
            <a:r>
              <a:rPr lang="en-US" dirty="0" smtClean="0"/>
              <a:t>}</a:t>
            </a:r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BDD7EE"/>
                </a:solidFill>
              </a:rPr>
              <a:t>Related Information</a:t>
            </a:r>
          </a:p>
          <a:p>
            <a:pPr lvl="1"/>
            <a:r>
              <a:rPr lang="en-US" dirty="0" smtClean="0"/>
              <a:t>/</a:t>
            </a:r>
            <a:r>
              <a:rPr lang="en-US" dirty="0"/>
              <a:t>person/{ID}/planet</a:t>
            </a:r>
          </a:p>
          <a:p>
            <a:pPr lvl="1"/>
            <a:r>
              <a:rPr lang="en-US" dirty="0"/>
              <a:t>/person/{ID}/species</a:t>
            </a:r>
          </a:p>
          <a:p>
            <a:pPr lvl="1"/>
            <a:r>
              <a:rPr lang="en-US" dirty="0"/>
              <a:t>/planet/{ID}/people</a:t>
            </a:r>
          </a:p>
          <a:p>
            <a:pPr lvl="1"/>
            <a:r>
              <a:rPr lang="en-US" dirty="0"/>
              <a:t>/planet/{ID}/species</a:t>
            </a:r>
          </a:p>
          <a:p>
            <a:pPr lvl="1"/>
            <a:r>
              <a:rPr lang="en-US" dirty="0"/>
              <a:t>/species/{ID}/people</a:t>
            </a:r>
          </a:p>
          <a:p>
            <a:pPr lvl="1"/>
            <a:r>
              <a:rPr lang="en-US" dirty="0"/>
              <a:t>/species/{ID}/planet</a:t>
            </a:r>
          </a:p>
          <a:p>
            <a:endParaRPr lang="en-US" dirty="0"/>
          </a:p>
          <a:p>
            <a:r>
              <a:rPr lang="en-US" dirty="0"/>
              <a:t>/search/{query}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12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uML</a:t>
            </a:r>
            <a:r>
              <a:rPr lang="en-US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 Relations</a:t>
            </a:r>
            <a:endParaRPr lang="en-US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103" y="2410490"/>
            <a:ext cx="10407794" cy="274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058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643588"/>
            <a:ext cx="10515600" cy="2852737"/>
          </a:xfrm>
        </p:spPr>
        <p:txBody>
          <a:bodyPr/>
          <a:lstStyle/>
          <a:p>
            <a:r>
              <a:rPr lang="en-US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Demonstration</a:t>
            </a:r>
            <a:endParaRPr lang="en-US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23313"/>
            <a:ext cx="10515600" cy="1500187"/>
          </a:xfrm>
        </p:spPr>
        <p:txBody>
          <a:bodyPr/>
          <a:lstStyle/>
          <a:p>
            <a:r>
              <a:rPr lang="en-US" dirty="0" smtClean="0">
                <a:hlinkClick r:id="rId2"/>
              </a:rPr>
              <a:t>http://www.swewars.me/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827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Tools</a:t>
            </a:r>
            <a:endParaRPr lang="en-US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 numCol="1">
            <a:normAutofit fontScale="92500" lnSpcReduction="10000"/>
          </a:bodyPr>
          <a:lstStyle/>
          <a:p>
            <a:r>
              <a:rPr lang="en-US" sz="2600" b="1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Front End</a:t>
            </a:r>
          </a:p>
          <a:p>
            <a:pPr lvl="1"/>
            <a:r>
              <a:rPr lang="en-US" dirty="0" smtClean="0"/>
              <a:t>Twitter Bootstrap</a:t>
            </a:r>
          </a:p>
          <a:p>
            <a:pPr lvl="1"/>
            <a:r>
              <a:rPr lang="en-US" dirty="0" smtClean="0"/>
              <a:t>AngularJS</a:t>
            </a:r>
          </a:p>
          <a:p>
            <a:pPr lvl="1"/>
            <a:endParaRPr lang="en-US" dirty="0"/>
          </a:p>
          <a:p>
            <a:pPr marL="342900" lvl="1" indent="-342900"/>
            <a:r>
              <a:rPr lang="en-US" sz="26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Back End</a:t>
            </a:r>
          </a:p>
          <a:p>
            <a:pPr lvl="1"/>
            <a:r>
              <a:rPr lang="en-US" dirty="0"/>
              <a:t>Python</a:t>
            </a:r>
          </a:p>
          <a:p>
            <a:pPr lvl="1"/>
            <a:r>
              <a:rPr lang="en-US" dirty="0" smtClean="0"/>
              <a:t>Flask</a:t>
            </a:r>
          </a:p>
          <a:p>
            <a:pPr lvl="1"/>
            <a:r>
              <a:rPr lang="en-US" dirty="0" smtClean="0"/>
              <a:t>Whoosh</a:t>
            </a:r>
            <a:endParaRPr lang="en-US" dirty="0"/>
          </a:p>
          <a:p>
            <a:pPr lvl="1"/>
            <a:r>
              <a:rPr lang="en-US" dirty="0" smtClean="0"/>
              <a:t>Docker</a:t>
            </a:r>
          </a:p>
          <a:p>
            <a:pPr lvl="1"/>
            <a:r>
              <a:rPr lang="en-US" dirty="0" smtClean="0"/>
              <a:t>Hosting</a:t>
            </a:r>
          </a:p>
          <a:p>
            <a:pPr lvl="2"/>
            <a:r>
              <a:rPr lang="en-US" sz="1800" dirty="0" smtClean="0"/>
              <a:t>Carina</a:t>
            </a:r>
          </a:p>
          <a:p>
            <a:pPr lvl="2"/>
            <a:r>
              <a:rPr lang="en-US" sz="1800" dirty="0" err="1" smtClean="0"/>
              <a:t>Namecheap</a:t>
            </a:r>
            <a:endParaRPr lang="en-US" sz="1800" dirty="0" smtClean="0"/>
          </a:p>
          <a:p>
            <a:pPr lvl="2"/>
            <a:endParaRPr lang="en-US" sz="1600" dirty="0" smtClean="0"/>
          </a:p>
          <a:p>
            <a:pPr lvl="2"/>
            <a:endParaRPr lang="en-US" sz="1600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0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Collaboration</a:t>
            </a:r>
          </a:p>
          <a:p>
            <a:pPr lvl="1"/>
            <a:r>
              <a:rPr lang="en-US" sz="2600" dirty="0" err="1"/>
              <a:t>GitHub</a:t>
            </a:r>
            <a:endParaRPr lang="en-US" sz="2600" dirty="0"/>
          </a:p>
          <a:p>
            <a:pPr lvl="1"/>
            <a:r>
              <a:rPr lang="en-US" sz="2600" dirty="0"/>
              <a:t>Slack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sz="30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Continuous Integration</a:t>
            </a:r>
          </a:p>
          <a:p>
            <a:pPr lvl="1"/>
            <a:r>
              <a:rPr lang="en-US" sz="2600" b="1" dirty="0"/>
              <a:t>Travis CI</a:t>
            </a:r>
          </a:p>
          <a:p>
            <a:pPr lvl="1"/>
            <a:endParaRPr lang="en-US" dirty="0"/>
          </a:p>
          <a:p>
            <a:r>
              <a:rPr lang="en-US" sz="30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API</a:t>
            </a:r>
          </a:p>
          <a:p>
            <a:pPr lvl="1"/>
            <a:r>
              <a:rPr lang="en-US" sz="2600" dirty="0"/>
              <a:t>Apiary</a:t>
            </a:r>
          </a:p>
          <a:p>
            <a:pPr lvl="1"/>
            <a:r>
              <a:rPr lang="en-US" sz="2600" dirty="0">
                <a:hlinkClick r:id="rId2"/>
              </a:rPr>
              <a:t>www.swapi.co</a:t>
            </a:r>
            <a:endParaRPr lang="en-US" sz="2600" dirty="0"/>
          </a:p>
          <a:p>
            <a:pPr lvl="1"/>
            <a:r>
              <a:rPr lang="en-US" sz="2600" dirty="0" err="1"/>
              <a:t>Wookieepedia</a:t>
            </a:r>
            <a:endParaRPr lang="en-US" sz="2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845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E5D53B"/>
                </a:solidFill>
                <a:latin typeface="StarJedi Special Edition"/>
                <a:cs typeface="StarJedi Special Edition"/>
              </a:rPr>
              <a:t>Team Statistics</a:t>
            </a:r>
            <a:endParaRPr lang="en-US" dirty="0">
              <a:solidFill>
                <a:srgbClr val="E5D53B"/>
              </a:solidFill>
              <a:latin typeface="StarJedi Special Edition"/>
              <a:cs typeface="StarJedi Special Editio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Commits: 263</a:t>
            </a:r>
          </a:p>
          <a:p>
            <a:r>
              <a:rPr lang="en-US" sz="2800" dirty="0" smtClean="0"/>
              <a:t>Issues: 50</a:t>
            </a:r>
          </a:p>
          <a:p>
            <a:r>
              <a:rPr lang="en-US" sz="2800" dirty="0" smtClean="0"/>
              <a:t>Unit Tests: 52</a:t>
            </a:r>
          </a:p>
        </p:txBody>
      </p:sp>
    </p:spTree>
    <p:extLst>
      <p:ext uri="{BB962C8B-B14F-4D97-AF65-F5344CB8AC3E}">
        <p14:creationId xmlns:p14="http://schemas.microsoft.com/office/powerpoint/2010/main" val="230730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301</TotalTime>
  <Words>508</Words>
  <Application>Microsoft Macintosh PowerPoint</Application>
  <PresentationFormat>Custom</PresentationFormat>
  <Paragraphs>147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SWEWars</vt:lpstr>
      <vt:lpstr>Group members</vt:lpstr>
      <vt:lpstr>About</vt:lpstr>
      <vt:lpstr>Data Collection</vt:lpstr>
      <vt:lpstr>api</vt:lpstr>
      <vt:lpstr>uML Relations</vt:lpstr>
      <vt:lpstr>Demonstration</vt:lpstr>
      <vt:lpstr>Tools</vt:lpstr>
      <vt:lpstr>Team Statistics</vt:lpstr>
      <vt:lpstr>individual Statistics</vt:lpstr>
      <vt:lpstr>Return of the Api Critique</vt:lpstr>
      <vt:lpstr>ComProdb Critique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SWEWars</dc:title>
  <dc:creator>Diana Ruth</dc:creator>
  <cp:lastModifiedBy>Clint Ascencio</cp:lastModifiedBy>
  <cp:revision>32</cp:revision>
  <dcterms:created xsi:type="dcterms:W3CDTF">2016-04-17T22:43:50Z</dcterms:created>
  <dcterms:modified xsi:type="dcterms:W3CDTF">2016-05-02T14:37:15Z</dcterms:modified>
</cp:coreProperties>
</file>